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1" r:id="rId4"/>
    <p:sldId id="326" r:id="rId5"/>
    <p:sldId id="276" r:id="rId6"/>
    <p:sldId id="262" r:id="rId7"/>
    <p:sldId id="265" r:id="rId8"/>
    <p:sldId id="327" r:id="rId9"/>
    <p:sldId id="266" r:id="rId10"/>
    <p:sldId id="271" r:id="rId11"/>
    <p:sldId id="272" r:id="rId12"/>
    <p:sldId id="274" r:id="rId13"/>
    <p:sldId id="278" r:id="rId14"/>
    <p:sldId id="329" r:id="rId15"/>
    <p:sldId id="328" r:id="rId16"/>
    <p:sldId id="330" r:id="rId17"/>
    <p:sldId id="331" r:id="rId18"/>
    <p:sldId id="332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eur" initials="A" lastIdx="1" clrIdx="0">
    <p:extLst>
      <p:ext uri="{19B8F6BF-5375-455C-9EA6-DF929625EA0E}">
        <p15:presenceInfo xmlns:p15="http://schemas.microsoft.com/office/powerpoint/2012/main" xmlns="" userId="Administr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1614"/>
    <a:srgbClr val="C53628"/>
    <a:srgbClr val="1A3E71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6" autoAdjust="0"/>
    <p:restoredTop sz="84477" autoAdjust="0"/>
  </p:normalViewPr>
  <p:slideViewPr>
    <p:cSldViewPr>
      <p:cViewPr varScale="1">
        <p:scale>
          <a:sx n="94" d="100"/>
          <a:sy n="94" d="100"/>
        </p:scale>
        <p:origin x="-22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DA7D4-F309-4759-9D50-93B14D1553B2}" type="datetimeFigureOut">
              <a:rPr lang="fr-FR" smtClean="0"/>
              <a:pPr/>
              <a:t>08/06/2021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70185-E672-4BCE-9FBF-D2C746196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92F4-876F-4F3B-95FB-650E32D6EA8C}" type="datetimeFigureOut">
              <a:rPr lang="fr-FR" smtClean="0"/>
              <a:pPr/>
              <a:t>08/06/2021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AC0F-1BE8-45D5-9161-497A0A528C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72421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613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0460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913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966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AC0F-1BE8-45D5-9161-497A0A528C3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06/03/2020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D1F3-FF20-4436-B160-F12509B2E4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g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" y="0"/>
            <a:ext cx="912982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536" y="332656"/>
            <a:ext cx="8424936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5000" dirty="0">
                <a:solidFill>
                  <a:srgbClr val="9B1614"/>
                </a:solidFill>
                <a:latin typeface="FFHand" pitchFamily="2" charset="-18"/>
              </a:rPr>
              <a:t>	</a:t>
            </a:r>
          </a:p>
          <a:p>
            <a:pPr algn="ctr"/>
            <a:r>
              <a:rPr lang="fr-FR" sz="5000" dirty="0">
                <a:solidFill>
                  <a:srgbClr val="9B1614"/>
                </a:solidFill>
                <a:latin typeface="FFHand" pitchFamily="2" charset="-18"/>
              </a:rPr>
              <a:t>FORMS SUR</a:t>
            </a:r>
          </a:p>
          <a:p>
            <a:pPr algn="ctr"/>
            <a:r>
              <a:rPr lang="fr-FR" sz="5000" dirty="0">
                <a:solidFill>
                  <a:srgbClr val="9B1614"/>
                </a:solidFill>
                <a:latin typeface="FFHand" pitchFamily="2" charset="-18"/>
              </a:rPr>
              <a:t>OFFICE 365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3000" b="1" dirty="0">
                <a:solidFill>
                  <a:srgbClr val="1A3E71"/>
                </a:solidFill>
                <a:latin typeface="Parka Regular" pitchFamily="50" charset="0"/>
              </a:rPr>
              <a:t>			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936104" cy="365125"/>
          </a:xfrm>
        </p:spPr>
        <p:txBody>
          <a:bodyPr/>
          <a:lstStyle/>
          <a:p>
            <a:r>
              <a:rPr lang="fr-FR" dirty="0"/>
              <a:t>09/06/2020</a:t>
            </a:r>
          </a:p>
        </p:txBody>
      </p:sp>
      <p:pic>
        <p:nvPicPr>
          <p:cNvPr id="6" name="Image 5" descr="CTRE_RESSOURCES_NLLE_AQUITAINE_fond_blanc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2567655" cy="6997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ge 3.png">
            <a:extLst>
              <a:ext uri="{FF2B5EF4-FFF2-40B4-BE49-F238E27FC236}">
                <a16:creationId xmlns:a16="http://schemas.microsoft.com/office/drawing/2014/main" xmlns="" id="{B70BC7C0-E650-434D-B34E-EEEF0E74D1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" y="0"/>
            <a:ext cx="9129826" cy="68580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2290" name="Picture 2" descr="C:\Users\ARBITRAGE\Desktop\TUTO FORM OFFICE 365\13 EMBRANCH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7992888" cy="295938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477AC938-614C-4166-BDD4-CE2B53C6E50F}"/>
              </a:ext>
            </a:extLst>
          </p:cNvPr>
          <p:cNvSpPr txBox="1">
            <a:spLocks/>
          </p:cNvSpPr>
          <p:nvPr/>
        </p:nvSpPr>
        <p:spPr>
          <a:xfrm>
            <a:off x="531514" y="279419"/>
            <a:ext cx="7772400" cy="84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C00000"/>
                </a:solidFill>
                <a:latin typeface="FFHand" pitchFamily="2" charset="-18"/>
              </a:rPr>
              <a:t>Embranchement</a:t>
            </a:r>
            <a:endParaRPr lang="fr-FR" sz="2400" dirty="0">
              <a:solidFill>
                <a:srgbClr val="1A3E71"/>
              </a:solidFill>
              <a:latin typeface="FFHand" pitchFamily="2" charset="-18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BA06BC8-9F56-48C2-9D33-DD3025951724}"/>
              </a:ext>
            </a:extLst>
          </p:cNvPr>
          <p:cNvSpPr txBox="1"/>
          <p:nvPr/>
        </p:nvSpPr>
        <p:spPr>
          <a:xfrm>
            <a:off x="1057812" y="1340186"/>
            <a:ext cx="682655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anose="02000503040000020004" pitchFamily="50" charset="0"/>
              </a:rPr>
              <a:t>En fonction de la réponse des personnes, vous pouvez passer d’une question à une autre sans suivre l’ordre établi. Pour cela, cliquez sur les « trois petits points »  Puis « ajouter un embranchement »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DC06F292-0F51-4E61-A41E-2E8447D3FAF6}"/>
              </a:ext>
            </a:extLst>
          </p:cNvPr>
          <p:cNvCxnSpPr>
            <a:cxnSpLocks/>
          </p:cNvCxnSpPr>
          <p:nvPr/>
        </p:nvCxnSpPr>
        <p:spPr>
          <a:xfrm>
            <a:off x="6084168" y="2174011"/>
            <a:ext cx="576064" cy="2407117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FE0D6BF8-C0F3-48D7-861D-F25F9D10C4ED}"/>
              </a:ext>
            </a:extLst>
          </p:cNvPr>
          <p:cNvCxnSpPr>
            <a:cxnSpLocks/>
          </p:cNvCxnSpPr>
          <p:nvPr/>
        </p:nvCxnSpPr>
        <p:spPr>
          <a:xfrm>
            <a:off x="7493418" y="2125888"/>
            <a:ext cx="549170" cy="3319336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ge 3.png">
            <a:extLst>
              <a:ext uri="{FF2B5EF4-FFF2-40B4-BE49-F238E27FC236}">
                <a16:creationId xmlns:a16="http://schemas.microsoft.com/office/drawing/2014/main" xmlns="" id="{C0A0B814-D846-4B0B-8167-3B8A5304C8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" y="0"/>
            <a:ext cx="9129826" cy="6858000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3314" name="Picture 2" descr="C:\Users\ARBITRAGE\Desktop\TUTO FORM OFFICE 365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14" y="1029505"/>
            <a:ext cx="7781925" cy="23241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477AC938-614C-4166-BDD4-CE2B53C6E50F}"/>
              </a:ext>
            </a:extLst>
          </p:cNvPr>
          <p:cNvSpPr txBox="1">
            <a:spLocks/>
          </p:cNvSpPr>
          <p:nvPr/>
        </p:nvSpPr>
        <p:spPr>
          <a:xfrm>
            <a:off x="564179" y="78987"/>
            <a:ext cx="7772400" cy="84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9B1614"/>
                </a:solidFill>
                <a:latin typeface="FFHand" pitchFamily="2" charset="-18"/>
                <a:ea typeface="+mn-ea"/>
                <a:cs typeface="+mn-cs"/>
              </a:rPr>
              <a:t>Embranchement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DE7F4A1-7926-47BF-8B74-657AA9C2B5DB}"/>
              </a:ext>
            </a:extLst>
          </p:cNvPr>
          <p:cNvSpPr txBox="1"/>
          <p:nvPr/>
        </p:nvSpPr>
        <p:spPr>
          <a:xfrm>
            <a:off x="459148" y="3754487"/>
            <a:ext cx="410445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anose="02000503040000020004" pitchFamily="50" charset="0"/>
              </a:rPr>
              <a:t>En fonction de la réponse, vous sélectionnez la question souhaitée (soit aller à la question suivante, soit autre question, soit fin du questionnaire).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E4BE9CE1-E22C-42C6-8A93-E57A26EE4BF7}"/>
              </a:ext>
            </a:extLst>
          </p:cNvPr>
          <p:cNvCxnSpPr>
            <a:cxnSpLocks/>
          </p:cNvCxnSpPr>
          <p:nvPr/>
        </p:nvCxnSpPr>
        <p:spPr>
          <a:xfrm flipV="1">
            <a:off x="3491880" y="2492896"/>
            <a:ext cx="1088518" cy="1261591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Image 1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F11BA27B-0B0F-47FC-8E2F-3E1411B4B7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7021" y="3458797"/>
            <a:ext cx="2659558" cy="244086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86AC7384-B0E3-4B5A-8279-CDB4687DE655}"/>
              </a:ext>
            </a:extLst>
          </p:cNvPr>
          <p:cNvCxnSpPr>
            <a:cxnSpLocks/>
          </p:cNvCxnSpPr>
          <p:nvPr/>
        </p:nvCxnSpPr>
        <p:spPr>
          <a:xfrm flipV="1">
            <a:off x="4031941" y="4293096"/>
            <a:ext cx="2124235" cy="288032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age 3.png">
            <a:extLst>
              <a:ext uri="{FF2B5EF4-FFF2-40B4-BE49-F238E27FC236}">
                <a16:creationId xmlns:a16="http://schemas.microsoft.com/office/drawing/2014/main" xmlns="" id="{F056F5AD-B931-4934-B0C7-2DA466CE7A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7" y="0"/>
            <a:ext cx="912982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3528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9B1614"/>
                </a:solidFill>
                <a:latin typeface="FFHand" pitchFamily="2" charset="-18"/>
              </a:rPr>
              <a:t>Insérer une image sur une question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8242" y="980564"/>
            <a:ext cx="285875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rka Regular" pitchFamily="50" charset="0"/>
              </a:rPr>
              <a:t>Vous pouvez insérer une image ou une vidéo sur une question. Cliquer sur le petit crayon.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45393" y="5132570"/>
            <a:ext cx="2304256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b="1" dirty="0">
                <a:latin typeface="Parka Regular" pitchFamily="50" charset="0"/>
              </a:rPr>
              <a:t>Ou « insérer une image ou vidéo »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3838575" cy="21145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6" name="Picture 2" descr="C:\Users\ARBITRAGE\Desktop\TUTO FORM OFFICE 365\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047418"/>
            <a:ext cx="2257425" cy="11334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6B11E9F8-91AE-4044-A42D-04999E1EDFB3}"/>
              </a:ext>
            </a:extLst>
          </p:cNvPr>
          <p:cNvCxnSpPr>
            <a:cxnSpLocks/>
          </p:cNvCxnSpPr>
          <p:nvPr/>
        </p:nvCxnSpPr>
        <p:spPr>
          <a:xfrm flipV="1">
            <a:off x="2968443" y="1772816"/>
            <a:ext cx="3115725" cy="291138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ECE6FE31-52C0-47AA-9634-01C035F04A0C}"/>
              </a:ext>
            </a:extLst>
          </p:cNvPr>
          <p:cNvCxnSpPr>
            <a:cxnSpLocks/>
          </p:cNvCxnSpPr>
          <p:nvPr/>
        </p:nvCxnSpPr>
        <p:spPr>
          <a:xfrm flipV="1">
            <a:off x="2801546" y="4630291"/>
            <a:ext cx="1914470" cy="317624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5">
            <a:extLst>
              <a:ext uri="{FF2B5EF4-FFF2-40B4-BE49-F238E27FC236}">
                <a16:creationId xmlns:a16="http://schemas.microsoft.com/office/drawing/2014/main" xmlns="" id="{AE91714E-E175-44CF-A87A-C23523D75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461753"/>
            <a:ext cx="3107657" cy="88560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E104C7A-7775-46AE-9E9D-167677AD6582}"/>
              </a:ext>
            </a:extLst>
          </p:cNvPr>
          <p:cNvSpPr txBox="1"/>
          <p:nvPr/>
        </p:nvSpPr>
        <p:spPr>
          <a:xfrm>
            <a:off x="323528" y="2617330"/>
            <a:ext cx="2967675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rka Regular" pitchFamily="50" charset="0"/>
              </a:rPr>
              <a:t>2 possibilités, votre image peut apparaître en petit ou en grand.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77758348-1FB7-4633-B30A-2231913F8270}"/>
              </a:ext>
            </a:extLst>
          </p:cNvPr>
          <p:cNvCxnSpPr>
            <a:cxnSpLocks/>
          </p:cNvCxnSpPr>
          <p:nvPr/>
        </p:nvCxnSpPr>
        <p:spPr>
          <a:xfrm flipV="1">
            <a:off x="2295336" y="2990366"/>
            <a:ext cx="2312668" cy="508620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page 3.png">
            <a:extLst>
              <a:ext uri="{FF2B5EF4-FFF2-40B4-BE49-F238E27FC236}">
                <a16:creationId xmlns:a16="http://schemas.microsoft.com/office/drawing/2014/main" xmlns="" id="{7E44898B-B717-42E9-8CB3-741010A903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91" y="0"/>
            <a:ext cx="9129826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87102" y="30835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9B1614"/>
                </a:solidFill>
                <a:latin typeface="FFHand" pitchFamily="2" charset="-18"/>
              </a:rPr>
              <a:t>Autre choix de réponses</a:t>
            </a:r>
            <a:endParaRPr lang="fr-FR" sz="2400" dirty="0">
              <a:solidFill>
                <a:srgbClr val="1A3E71"/>
              </a:solidFill>
              <a:latin typeface="FFHand" pitchFamily="2" charset="-18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90791" y="1476663"/>
            <a:ext cx="205320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rka Regular" pitchFamily="50" charset="0"/>
              </a:rPr>
              <a:t>Cliquez sur la flèche en bout de ligne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9552" y="2173250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rka Regular" pitchFamily="50" charset="0"/>
              </a:rPr>
              <a:t>Plusieurs choix se présentent à vous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9148382-FFCE-4298-87A6-6663D7FF5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04" y="1307019"/>
            <a:ext cx="6034472" cy="628650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5E140CB2-F045-4506-924A-108916580056}"/>
              </a:ext>
            </a:extLst>
          </p:cNvPr>
          <p:cNvCxnSpPr>
            <a:cxnSpLocks/>
          </p:cNvCxnSpPr>
          <p:nvPr/>
        </p:nvCxnSpPr>
        <p:spPr>
          <a:xfrm flipH="1" flipV="1">
            <a:off x="5901798" y="1799828"/>
            <a:ext cx="321686" cy="253057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Image 1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xmlns="" id="{92FD57E2-DB86-4FC8-A84F-0F5FBDC56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85791"/>
            <a:ext cx="1943100" cy="1143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8FD5199F-D5D4-4061-B7EF-0A190FFCA6A8}"/>
              </a:ext>
            </a:extLst>
          </p:cNvPr>
          <p:cNvCxnSpPr>
            <a:cxnSpLocks/>
          </p:cNvCxnSpPr>
          <p:nvPr/>
        </p:nvCxnSpPr>
        <p:spPr>
          <a:xfrm flipH="1">
            <a:off x="2051720" y="2637658"/>
            <a:ext cx="144016" cy="605030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Image 2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85B57D1A-EEA9-4845-8E64-C951E8FDFE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527" y="3331763"/>
            <a:ext cx="5130527" cy="213014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251F1683-E8FC-4C4C-B680-70C40C25E09E}"/>
              </a:ext>
            </a:extLst>
          </p:cNvPr>
          <p:cNvSpPr txBox="1"/>
          <p:nvPr/>
        </p:nvSpPr>
        <p:spPr>
          <a:xfrm>
            <a:off x="450740" y="4440249"/>
            <a:ext cx="3096344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rka Regular" pitchFamily="50" charset="0"/>
              </a:rPr>
              <a:t>Echelle de Likert : une ou plusieurs affirmations pour lesquelles la personne exprime son degré d’accord ou désaccord (ceci </a:t>
            </a:r>
            <a:r>
              <a:rPr lang="fr-FR" b="1">
                <a:latin typeface="Parka Regular" pitchFamily="50" charset="0"/>
              </a:rPr>
              <a:t>est un </a:t>
            </a:r>
            <a:r>
              <a:rPr lang="fr-FR" b="1" dirty="0">
                <a:latin typeface="Parka Regular" pitchFamily="50" charset="0"/>
              </a:rPr>
              <a:t>exemple)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008A6434-6DA5-4633-9815-1D24557D1EB6}"/>
              </a:ext>
            </a:extLst>
          </p:cNvPr>
          <p:cNvCxnSpPr>
            <a:cxnSpLocks/>
          </p:cNvCxnSpPr>
          <p:nvPr/>
        </p:nvCxnSpPr>
        <p:spPr>
          <a:xfrm flipV="1">
            <a:off x="3275856" y="4509120"/>
            <a:ext cx="683477" cy="432049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page 3.png">
            <a:extLst>
              <a:ext uri="{FF2B5EF4-FFF2-40B4-BE49-F238E27FC236}">
                <a16:creationId xmlns:a16="http://schemas.microsoft.com/office/drawing/2014/main" xmlns="" id="{7E44898B-B717-42E9-8CB3-741010A903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91" y="0"/>
            <a:ext cx="9129826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1520" y="1166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9B1614"/>
                </a:solidFill>
                <a:latin typeface="FFHand" pitchFamily="2" charset="-18"/>
              </a:rPr>
              <a:t>Autre choix de réponses</a:t>
            </a:r>
            <a:endParaRPr lang="fr-FR" sz="2400" dirty="0">
              <a:solidFill>
                <a:srgbClr val="1A3E71"/>
              </a:solidFill>
              <a:latin typeface="FFHand" pitchFamily="2" charset="-18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59333" y="1475843"/>
            <a:ext cx="38164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rka Regular" pitchFamily="50" charset="0"/>
              </a:rPr>
              <a:t>« chargement de fichier » autorise le répondant à joindre un fichier</a:t>
            </a:r>
          </a:p>
        </p:txBody>
      </p:sp>
      <p:pic>
        <p:nvPicPr>
          <p:cNvPr id="19" name="Image 1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xmlns="" id="{92FD57E2-DB86-4FC8-A84F-0F5FBDC56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28900"/>
            <a:ext cx="1943100" cy="1143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8FD5199F-D5D4-4061-B7EF-0A190FFCA6A8}"/>
              </a:ext>
            </a:extLst>
          </p:cNvPr>
          <p:cNvCxnSpPr>
            <a:cxnSpLocks/>
          </p:cNvCxnSpPr>
          <p:nvPr/>
        </p:nvCxnSpPr>
        <p:spPr>
          <a:xfrm flipH="1" flipV="1">
            <a:off x="2805636" y="1671662"/>
            <a:ext cx="1046284" cy="254694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251F1683-E8FC-4C4C-B680-70C40C25E09E}"/>
              </a:ext>
            </a:extLst>
          </p:cNvPr>
          <p:cNvSpPr txBox="1"/>
          <p:nvPr/>
        </p:nvSpPr>
        <p:spPr>
          <a:xfrm>
            <a:off x="755576" y="2652635"/>
            <a:ext cx="727280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rka Regular" pitchFamily="50" charset="0"/>
              </a:rPr>
              <a:t>« Net </a:t>
            </a:r>
            <a:r>
              <a:rPr lang="fr-FR" b="1" dirty="0" err="1">
                <a:latin typeface="Parka Regular" pitchFamily="50" charset="0"/>
              </a:rPr>
              <a:t>Promoter</a:t>
            </a:r>
            <a:r>
              <a:rPr lang="fr-FR" b="1" dirty="0">
                <a:latin typeface="Parka Regular" pitchFamily="50" charset="0"/>
              </a:rPr>
              <a:t> Score » : il s’agit également d’une évaluation, graduée de 0 à 10, vous choisissez la question et l’intitulé sous l’échelle</a:t>
            </a:r>
          </a:p>
        </p:txBody>
      </p:sp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160C6421-F841-42D1-AF20-4BCECE0845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588" y="3980964"/>
            <a:ext cx="7416824" cy="166301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008A6434-6DA5-4633-9815-1D24557D1EB6}"/>
              </a:ext>
            </a:extLst>
          </p:cNvPr>
          <p:cNvCxnSpPr>
            <a:cxnSpLocks/>
          </p:cNvCxnSpPr>
          <p:nvPr/>
        </p:nvCxnSpPr>
        <p:spPr>
          <a:xfrm>
            <a:off x="1187624" y="3615650"/>
            <a:ext cx="72008" cy="965478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1958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page 3.png">
            <a:extLst>
              <a:ext uri="{FF2B5EF4-FFF2-40B4-BE49-F238E27FC236}">
                <a16:creationId xmlns:a16="http://schemas.microsoft.com/office/drawing/2014/main" xmlns="" id="{7E44898B-B717-42E9-8CB3-741010A903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74" y="0"/>
            <a:ext cx="9129826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1520" y="1166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9B1614"/>
                </a:solidFill>
                <a:latin typeface="FFHand" pitchFamily="2" charset="-18"/>
              </a:rPr>
              <a:t>Paramètres </a:t>
            </a:r>
            <a:r>
              <a:rPr lang="fr-FR" sz="2400" dirty="0" err="1">
                <a:solidFill>
                  <a:srgbClr val="9B1614"/>
                </a:solidFill>
                <a:latin typeface="FFHand" pitchFamily="2" charset="-18"/>
              </a:rPr>
              <a:t>Forms</a:t>
            </a:r>
            <a:r>
              <a:rPr lang="fr-FR" sz="2400" dirty="0">
                <a:solidFill>
                  <a:srgbClr val="9B1614"/>
                </a:solidFill>
                <a:latin typeface="FFHand" pitchFamily="2" charset="-18"/>
              </a:rPr>
              <a:t> Office 365</a:t>
            </a:r>
            <a:r>
              <a:rPr lang="fr-FR" sz="2400" dirty="0">
                <a:solidFill>
                  <a:srgbClr val="1A3E71"/>
                </a:solidFill>
                <a:latin typeface="FFHand" pitchFamily="2" charset="-18"/>
              </a:rPr>
              <a:t> 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7410" name="Picture 2" descr="C:\Users\ARBITRAGE\Desktop\TUTO FORM OFFICE 365\19 paramèt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158" y="613640"/>
            <a:ext cx="2923208" cy="526479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522012" y="1266091"/>
            <a:ext cx="487724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« Qui peut remplir le questionnaire » : Sélectionnez « toute personne ayant le lien peut répondre » (sinon ceux qui n’ont pas une adresse office @ffhandball.net ne pourront répondre.)</a:t>
            </a:r>
            <a:endParaRPr lang="fr-FR" b="1" dirty="0">
              <a:latin typeface="Parka Regular" pitchFamily="50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14226" y="3529243"/>
            <a:ext cx="536946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Date de début et date de fin : si vous cochez ici votre questionnaire ne sera disponible que pendant une période que vous déterminerez.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FBA6EAE-DA24-4337-93F9-41719A130900}"/>
              </a:ext>
            </a:extLst>
          </p:cNvPr>
          <p:cNvSpPr txBox="1"/>
          <p:nvPr/>
        </p:nvSpPr>
        <p:spPr>
          <a:xfrm>
            <a:off x="3593375" y="606414"/>
            <a:ext cx="29048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Pour accéder aux paramètres, il faut cliquer sur les …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4A7BD895-2371-42D8-83D3-7795F2FE296B}"/>
              </a:ext>
            </a:extLst>
          </p:cNvPr>
          <p:cNvCxnSpPr>
            <a:cxnSpLocks/>
          </p:cNvCxnSpPr>
          <p:nvPr/>
        </p:nvCxnSpPr>
        <p:spPr>
          <a:xfrm flipH="1" flipV="1">
            <a:off x="3086953" y="979564"/>
            <a:ext cx="506422" cy="285886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18BAAA7A-91A6-4DBC-A3BA-FF7FA5472C33}"/>
              </a:ext>
            </a:extLst>
          </p:cNvPr>
          <p:cNvCxnSpPr>
            <a:cxnSpLocks/>
          </p:cNvCxnSpPr>
          <p:nvPr/>
        </p:nvCxnSpPr>
        <p:spPr>
          <a:xfrm flipH="1">
            <a:off x="2411760" y="1616931"/>
            <a:ext cx="1024678" cy="298114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3AE130F7-2EF9-45A8-A060-87C089540D1A}"/>
              </a:ext>
            </a:extLst>
          </p:cNvPr>
          <p:cNvSpPr txBox="1"/>
          <p:nvPr/>
        </p:nvSpPr>
        <p:spPr>
          <a:xfrm>
            <a:off x="3298659" y="2457963"/>
            <a:ext cx="540060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« enregistrer le nom » : le nom apparaitra automatiquement</a:t>
            </a:r>
            <a:endParaRPr lang="fr-FR" b="1" dirty="0">
              <a:latin typeface="Parka Regular" pitchFamily="50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F1C72819-6EBD-449E-A97D-320B2C90E9AC}"/>
              </a:ext>
            </a:extLst>
          </p:cNvPr>
          <p:cNvCxnSpPr>
            <a:cxnSpLocks/>
          </p:cNvCxnSpPr>
          <p:nvPr/>
        </p:nvCxnSpPr>
        <p:spPr>
          <a:xfrm flipH="1">
            <a:off x="2106292" y="2627240"/>
            <a:ext cx="1077074" cy="138021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2FB87CB6-0158-4E0F-A100-A11DFED8BCF6}"/>
              </a:ext>
            </a:extLst>
          </p:cNvPr>
          <p:cNvSpPr txBox="1"/>
          <p:nvPr/>
        </p:nvSpPr>
        <p:spPr>
          <a:xfrm>
            <a:off x="3302678" y="2844225"/>
            <a:ext cx="54006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si vous cochez ici, vous êtes sur d’avoir une seule réponse par personne</a:t>
            </a:r>
            <a:endParaRPr lang="fr-FR" b="1" dirty="0">
              <a:latin typeface="Parka Regular" pitchFamily="50" charset="0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6B197D46-A18D-4289-99FA-74EDC5882D98}"/>
              </a:ext>
            </a:extLst>
          </p:cNvPr>
          <p:cNvCxnSpPr>
            <a:cxnSpLocks/>
          </p:cNvCxnSpPr>
          <p:nvPr/>
        </p:nvCxnSpPr>
        <p:spPr>
          <a:xfrm flipH="1">
            <a:off x="899592" y="3076389"/>
            <a:ext cx="2283774" cy="0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C970E98E-ACBE-4DFC-A673-58850ACDB51C}"/>
              </a:ext>
            </a:extLst>
          </p:cNvPr>
          <p:cNvCxnSpPr>
            <a:cxnSpLocks/>
          </p:cNvCxnSpPr>
          <p:nvPr/>
        </p:nvCxnSpPr>
        <p:spPr>
          <a:xfrm flipH="1">
            <a:off x="1331642" y="3909693"/>
            <a:ext cx="1967017" cy="128483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2425F651-0E98-4AAB-96C4-88CCECAC479E}"/>
              </a:ext>
            </a:extLst>
          </p:cNvPr>
          <p:cNvSpPr txBox="1"/>
          <p:nvPr/>
        </p:nvSpPr>
        <p:spPr>
          <a:xfrm>
            <a:off x="3321991" y="4460483"/>
            <a:ext cx="536946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Message de remerciement : le message apparaitra quand la personne aura fini de répondre au questionnaire. 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xmlns="" id="{DD6AE3EC-AA42-4E7E-9809-19B24E55A994}"/>
              </a:ext>
            </a:extLst>
          </p:cNvPr>
          <p:cNvCxnSpPr>
            <a:cxnSpLocks/>
          </p:cNvCxnSpPr>
          <p:nvPr/>
        </p:nvCxnSpPr>
        <p:spPr>
          <a:xfrm flipH="1" flipV="1">
            <a:off x="1331641" y="4693717"/>
            <a:ext cx="1967018" cy="66192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C2840696-A0D7-410C-A5E0-20CA4D42F681}"/>
              </a:ext>
            </a:extLst>
          </p:cNvPr>
          <p:cNvSpPr txBox="1"/>
          <p:nvPr/>
        </p:nvSpPr>
        <p:spPr>
          <a:xfrm>
            <a:off x="3337551" y="5270566"/>
            <a:ext cx="536946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Notification : pour le répondant et/ou pour vous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xmlns="" id="{099BB250-F590-43AA-B921-A73D43554627}"/>
              </a:ext>
            </a:extLst>
          </p:cNvPr>
          <p:cNvCxnSpPr>
            <a:cxnSpLocks/>
          </p:cNvCxnSpPr>
          <p:nvPr/>
        </p:nvCxnSpPr>
        <p:spPr>
          <a:xfrm flipH="1" flipV="1">
            <a:off x="1342884" y="5357456"/>
            <a:ext cx="1967018" cy="66192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3313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page 3.png">
            <a:extLst>
              <a:ext uri="{FF2B5EF4-FFF2-40B4-BE49-F238E27FC236}">
                <a16:creationId xmlns:a16="http://schemas.microsoft.com/office/drawing/2014/main" xmlns="" id="{7E44898B-B717-42E9-8CB3-741010A903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4" y="0"/>
            <a:ext cx="9129826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1520" y="1166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9B1614"/>
                </a:solidFill>
                <a:latin typeface="FFHand" pitchFamily="2" charset="-18"/>
              </a:rPr>
              <a:t>Partager votre formulaire</a:t>
            </a:r>
            <a:endParaRPr lang="fr-FR" sz="2400" dirty="0">
              <a:solidFill>
                <a:srgbClr val="1A3E71"/>
              </a:solidFill>
              <a:latin typeface="FFHand" pitchFamily="2" charset="-18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FBA6EAE-DA24-4337-93F9-41719A130900}"/>
              </a:ext>
            </a:extLst>
          </p:cNvPr>
          <p:cNvSpPr txBox="1"/>
          <p:nvPr/>
        </p:nvSpPr>
        <p:spPr>
          <a:xfrm>
            <a:off x="417425" y="1763378"/>
            <a:ext cx="1418271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« aperçu » : voir tel que votre formulaire apparaitra 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xmlns="" id="{099BB250-F590-43AA-B921-A73D43554627}"/>
              </a:ext>
            </a:extLst>
          </p:cNvPr>
          <p:cNvCxnSpPr>
            <a:cxnSpLocks/>
          </p:cNvCxnSpPr>
          <p:nvPr/>
        </p:nvCxnSpPr>
        <p:spPr>
          <a:xfrm flipV="1">
            <a:off x="4169684" y="4077088"/>
            <a:ext cx="1081156" cy="273653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 descr="Une image contenant capture d’écran, dessin&#10;&#10;Description générée automatiquement">
            <a:extLst>
              <a:ext uri="{FF2B5EF4-FFF2-40B4-BE49-F238E27FC236}">
                <a16:creationId xmlns:a16="http://schemas.microsoft.com/office/drawing/2014/main" xmlns="" id="{B15E2D64-C4BF-4C02-89D4-48492AC5D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92346"/>
            <a:ext cx="4467225" cy="92392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F1C72819-6EBD-449E-A97D-320B2C90E9AC}"/>
              </a:ext>
            </a:extLst>
          </p:cNvPr>
          <p:cNvCxnSpPr>
            <a:cxnSpLocks/>
          </p:cNvCxnSpPr>
          <p:nvPr/>
        </p:nvCxnSpPr>
        <p:spPr>
          <a:xfrm flipV="1">
            <a:off x="899592" y="1529461"/>
            <a:ext cx="180020" cy="244007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A88A8286-B0BF-4A94-856D-008B39CA5AA9}"/>
              </a:ext>
            </a:extLst>
          </p:cNvPr>
          <p:cNvSpPr txBox="1"/>
          <p:nvPr/>
        </p:nvSpPr>
        <p:spPr>
          <a:xfrm>
            <a:off x="2041479" y="1930831"/>
            <a:ext cx="1851683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« Thème » : vous permet de changer la couleur et ajouter une image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29C4EB4C-C003-4BBC-B44D-810E7D275A5E}"/>
              </a:ext>
            </a:extLst>
          </p:cNvPr>
          <p:cNvCxnSpPr>
            <a:cxnSpLocks/>
          </p:cNvCxnSpPr>
          <p:nvPr/>
        </p:nvCxnSpPr>
        <p:spPr>
          <a:xfrm flipH="1" flipV="1">
            <a:off x="2326393" y="1514524"/>
            <a:ext cx="180021" cy="416308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D44C756C-CAB0-452D-B601-C35E039004DC}"/>
              </a:ext>
            </a:extLst>
          </p:cNvPr>
          <p:cNvSpPr txBox="1"/>
          <p:nvPr/>
        </p:nvSpPr>
        <p:spPr>
          <a:xfrm>
            <a:off x="5188822" y="1470990"/>
            <a:ext cx="320959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« Partager » : vous accédez aux paramètres de partage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C970E98E-ACBE-4DFC-A673-58850ACDB51C}"/>
              </a:ext>
            </a:extLst>
          </p:cNvPr>
          <p:cNvCxnSpPr>
            <a:cxnSpLocks/>
          </p:cNvCxnSpPr>
          <p:nvPr/>
        </p:nvCxnSpPr>
        <p:spPr>
          <a:xfrm flipH="1" flipV="1">
            <a:off x="3888924" y="1616272"/>
            <a:ext cx="1257725" cy="265056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Image 3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15D55A75-3E89-4903-BB61-8D0A112D3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840" y="2334077"/>
            <a:ext cx="3209592" cy="306145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B33E1C5F-50A7-4AF0-AC48-2A9BC63C8438}"/>
              </a:ext>
            </a:extLst>
          </p:cNvPr>
          <p:cNvSpPr txBox="1"/>
          <p:nvPr/>
        </p:nvSpPr>
        <p:spPr>
          <a:xfrm>
            <a:off x="483102" y="3970946"/>
            <a:ext cx="368658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« Envoyez et recueillir les réponses » : une autre façon de régler les paramètres (même chose que vu sur la diapo précédente)</a:t>
            </a:r>
          </a:p>
        </p:txBody>
      </p:sp>
    </p:spTree>
    <p:extLst>
      <p:ext uri="{BB962C8B-B14F-4D97-AF65-F5344CB8AC3E}">
        <p14:creationId xmlns:p14="http://schemas.microsoft.com/office/powerpoint/2010/main" xmlns="" val="605047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page 3.png">
            <a:extLst>
              <a:ext uri="{FF2B5EF4-FFF2-40B4-BE49-F238E27FC236}">
                <a16:creationId xmlns:a16="http://schemas.microsoft.com/office/drawing/2014/main" xmlns="" id="{7E44898B-B717-42E9-8CB3-741010A903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4" y="0"/>
            <a:ext cx="9129826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1520" y="1166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9B1614"/>
                </a:solidFill>
                <a:latin typeface="FFHand" pitchFamily="2" charset="-18"/>
              </a:rPr>
              <a:t>Partager votre formulaire</a:t>
            </a:r>
            <a:endParaRPr lang="fr-FR" sz="2400" dirty="0">
              <a:solidFill>
                <a:srgbClr val="1A3E71"/>
              </a:solidFill>
              <a:latin typeface="FFHand" pitchFamily="2" charset="-18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FBA6EAE-DA24-4337-93F9-41719A130900}"/>
              </a:ext>
            </a:extLst>
          </p:cNvPr>
          <p:cNvSpPr txBox="1"/>
          <p:nvPr/>
        </p:nvSpPr>
        <p:spPr>
          <a:xfrm>
            <a:off x="4355976" y="1658727"/>
            <a:ext cx="424429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Cliquez sur copier, et insérer ce lien dans un mail. La personne qui recevra le mail cliquera sur ce lien pour remplir le questionnaire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52ADB047-CE30-4098-969C-F647455F7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3638550" cy="177165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91A34278-1752-4526-9EE0-1929ED583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916626"/>
            <a:ext cx="6917087" cy="14107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C970E98E-ACBE-4DFC-A673-58850ACDB51C}"/>
              </a:ext>
            </a:extLst>
          </p:cNvPr>
          <p:cNvCxnSpPr>
            <a:cxnSpLocks/>
          </p:cNvCxnSpPr>
          <p:nvPr/>
        </p:nvCxnSpPr>
        <p:spPr>
          <a:xfrm flipH="1">
            <a:off x="3854134" y="1988840"/>
            <a:ext cx="501842" cy="488330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D787F6E2-DAA1-4A8A-BDBF-B39BE6954247}"/>
              </a:ext>
            </a:extLst>
          </p:cNvPr>
          <p:cNvSpPr txBox="1"/>
          <p:nvPr/>
        </p:nvSpPr>
        <p:spPr>
          <a:xfrm>
            <a:off x="5037908" y="3040410"/>
            <a:ext cx="345707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Le questionnaire apparaitra comme ceci dans le mail reçu.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29C4EB4C-C003-4BBC-B44D-810E7D275A5E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998096" y="3259945"/>
            <a:ext cx="891282" cy="656681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64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page 3.png">
            <a:extLst>
              <a:ext uri="{FF2B5EF4-FFF2-40B4-BE49-F238E27FC236}">
                <a16:creationId xmlns:a16="http://schemas.microsoft.com/office/drawing/2014/main" xmlns="" id="{7E44898B-B717-42E9-8CB3-741010A903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4" y="0"/>
            <a:ext cx="9129826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1520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9B1614"/>
                </a:solidFill>
                <a:latin typeface="FFHand" pitchFamily="2" charset="-18"/>
              </a:rPr>
              <a:t>Partager sous forme de modèle </a:t>
            </a:r>
          </a:p>
          <a:p>
            <a:pPr algn="ctr"/>
            <a:r>
              <a:rPr lang="fr-FR" sz="2400" dirty="0">
                <a:solidFill>
                  <a:srgbClr val="9B1614"/>
                </a:solidFill>
                <a:latin typeface="FFHand" pitchFamily="2" charset="-18"/>
              </a:rPr>
              <a:t>et pour collaborer</a:t>
            </a:r>
            <a:endParaRPr lang="fr-FR" sz="2400" dirty="0">
              <a:solidFill>
                <a:srgbClr val="1A3E71"/>
              </a:solidFill>
              <a:latin typeface="FFHand" pitchFamily="2" charset="-18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FBA6EAE-DA24-4337-93F9-41719A130900}"/>
              </a:ext>
            </a:extLst>
          </p:cNvPr>
          <p:cNvSpPr txBox="1"/>
          <p:nvPr/>
        </p:nvSpPr>
        <p:spPr>
          <a:xfrm>
            <a:off x="3417891" y="1370810"/>
            <a:ext cx="424429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Copier ce lien si vous souhaitez envoyer ce modèle de questionnaire à quelqu’un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D787F6E2-DAA1-4A8A-BDBF-B39BE6954247}"/>
              </a:ext>
            </a:extLst>
          </p:cNvPr>
          <p:cNvSpPr txBox="1"/>
          <p:nvPr/>
        </p:nvSpPr>
        <p:spPr>
          <a:xfrm>
            <a:off x="3457840" y="2154959"/>
            <a:ext cx="522896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Copier ce lien avec vos collaborateurs ; ils auront accès aux réponses et pourront modifier le questionnaire</a:t>
            </a:r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B7B6824E-A2E3-42FA-BBCB-FA1685F4E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05" y="933629"/>
            <a:ext cx="2470095" cy="281445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C970E98E-ACBE-4DFC-A673-58850ACDB51C}"/>
              </a:ext>
            </a:extLst>
          </p:cNvPr>
          <p:cNvCxnSpPr>
            <a:cxnSpLocks/>
          </p:cNvCxnSpPr>
          <p:nvPr/>
        </p:nvCxnSpPr>
        <p:spPr>
          <a:xfrm flipH="1" flipV="1">
            <a:off x="2699792" y="1245286"/>
            <a:ext cx="608576" cy="519340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29C4EB4C-C003-4BBC-B44D-810E7D275A5E}"/>
              </a:ext>
            </a:extLst>
          </p:cNvPr>
          <p:cNvCxnSpPr>
            <a:cxnSpLocks/>
          </p:cNvCxnSpPr>
          <p:nvPr/>
        </p:nvCxnSpPr>
        <p:spPr>
          <a:xfrm flipH="1">
            <a:off x="2443493" y="2428181"/>
            <a:ext cx="958320" cy="229942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Image 1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239CF444-CFFF-410F-940E-8E9246BBA0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89" y="3827053"/>
            <a:ext cx="3481816" cy="107536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FB0683B0-EA86-479F-8750-7BA1E273EDB5}"/>
              </a:ext>
            </a:extLst>
          </p:cNvPr>
          <p:cNvSpPr txBox="1"/>
          <p:nvPr/>
        </p:nvSpPr>
        <p:spPr>
          <a:xfrm>
            <a:off x="3613335" y="2993638"/>
            <a:ext cx="345707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Pour accéder aux réponses, cliquez ici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FA7367D2-1808-4385-A6F2-7C02FC8DB40F}"/>
              </a:ext>
            </a:extLst>
          </p:cNvPr>
          <p:cNvCxnSpPr>
            <a:cxnSpLocks/>
          </p:cNvCxnSpPr>
          <p:nvPr/>
        </p:nvCxnSpPr>
        <p:spPr>
          <a:xfrm flipH="1">
            <a:off x="3203848" y="3349316"/>
            <a:ext cx="1003841" cy="1151806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Image 1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ADD77811-AB0B-4CF2-9A33-CF2B455377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315" y="3505471"/>
            <a:ext cx="4083174" cy="206673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754A954-E680-4ABF-B14A-1571A1A4953E}"/>
              </a:ext>
            </a:extLst>
          </p:cNvPr>
          <p:cNvSpPr txBox="1"/>
          <p:nvPr/>
        </p:nvSpPr>
        <p:spPr>
          <a:xfrm>
            <a:off x="714957" y="5110704"/>
            <a:ext cx="345707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itchFamily="50" charset="0"/>
              </a:rPr>
              <a:t>Cliquez sur « ouvrir dans </a:t>
            </a:r>
            <a:r>
              <a:rPr lang="fr-FR" sz="1600" b="1" dirty="0" err="1">
                <a:latin typeface="Parka Regular" pitchFamily="50" charset="0"/>
              </a:rPr>
              <a:t>excel</a:t>
            </a:r>
            <a:r>
              <a:rPr lang="fr-FR" sz="1600" b="1" dirty="0">
                <a:latin typeface="Parka Regular" pitchFamily="50" charset="0"/>
              </a:rPr>
              <a:t> » pour accéder à un tableau des réponses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xmlns="" id="{992A9B9E-B5F6-4349-B589-C15456C29FB3}"/>
              </a:ext>
            </a:extLst>
          </p:cNvPr>
          <p:cNvCxnSpPr>
            <a:cxnSpLocks/>
          </p:cNvCxnSpPr>
          <p:nvPr/>
        </p:nvCxnSpPr>
        <p:spPr>
          <a:xfrm flipV="1">
            <a:off x="3847765" y="5403091"/>
            <a:ext cx="3604555" cy="148137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453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page 3.png">
            <a:extLst>
              <a:ext uri="{FF2B5EF4-FFF2-40B4-BE49-F238E27FC236}">
                <a16:creationId xmlns:a16="http://schemas.microsoft.com/office/drawing/2014/main" xmlns="" id="{CD0A6874-3746-4E37-83A4-AFF0EAD987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0507"/>
            <a:ext cx="912982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65205" y="3513641"/>
            <a:ext cx="30392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332656"/>
            <a:ext cx="56886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rka Regular" pitchFamily="50" charset="0"/>
              </a:rPr>
              <a:t>SE CONNECTER A FORMS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6" name="Picture 2" descr="C:\Users\ARBITRAGE\Desktop\TUTO FORM OFFICE 365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04864"/>
            <a:ext cx="3001888" cy="21596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030" y="1401682"/>
            <a:ext cx="2520548" cy="456743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0E79EC8-C769-4FAC-BCC5-B3A0BE636AE9}"/>
              </a:ext>
            </a:extLst>
          </p:cNvPr>
          <p:cNvSpPr txBox="1"/>
          <p:nvPr/>
        </p:nvSpPr>
        <p:spPr>
          <a:xfrm>
            <a:off x="467544" y="1196752"/>
            <a:ext cx="418484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Ouvrez votre boite mail sur office 365 puis sur          et « lanceur d’applications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0E79EC8-C769-4FAC-BCC5-B3A0BE636AE9}"/>
              </a:ext>
            </a:extLst>
          </p:cNvPr>
          <p:cNvSpPr txBox="1"/>
          <p:nvPr/>
        </p:nvSpPr>
        <p:spPr>
          <a:xfrm>
            <a:off x="911134" y="4493259"/>
            <a:ext cx="367240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Sélectionnez « </a:t>
            </a:r>
            <a:r>
              <a:rPr lang="fr-FR" sz="1400" b="1" dirty="0" err="1">
                <a:latin typeface="Parka Regular" pitchFamily="50" charset="0"/>
              </a:rPr>
              <a:t>forms</a:t>
            </a:r>
            <a:r>
              <a:rPr lang="fr-FR" sz="1400" b="1" dirty="0">
                <a:latin typeface="Parka Regular" pitchFamily="50" charset="0"/>
              </a:rPr>
              <a:t> 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70E79EC8-C769-4FAC-BCC5-B3A0BE636AE9}"/>
              </a:ext>
            </a:extLst>
          </p:cNvPr>
          <p:cNvSpPr txBox="1"/>
          <p:nvPr/>
        </p:nvSpPr>
        <p:spPr>
          <a:xfrm>
            <a:off x="965648" y="4941876"/>
            <a:ext cx="367240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Si vous ne voyez pas « </a:t>
            </a:r>
            <a:r>
              <a:rPr lang="fr-FR" sz="1400" b="1" dirty="0" err="1">
                <a:latin typeface="Parka Regular" pitchFamily="50" charset="0"/>
              </a:rPr>
              <a:t>forms</a:t>
            </a:r>
            <a:r>
              <a:rPr lang="fr-FR" sz="1400" b="1" dirty="0">
                <a:latin typeface="Parka Regular" pitchFamily="50" charset="0"/>
              </a:rPr>
              <a:t> », sélectionnez « toutes les applications »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>
            <a:off x="3419872" y="4644519"/>
            <a:ext cx="2736304" cy="759629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>
            <a:off x="3995936" y="5404148"/>
            <a:ext cx="2052094" cy="368739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 flipH="1">
            <a:off x="2123728" y="1486803"/>
            <a:ext cx="1656184" cy="795724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FB4B96C7-35D1-4604-92AC-A34D6E3D4C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247493"/>
            <a:ext cx="282633" cy="239310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670E00A3-A3F2-4D28-A5BB-09E2486DE5F7}"/>
              </a:ext>
            </a:extLst>
          </p:cNvPr>
          <p:cNvCxnSpPr>
            <a:cxnSpLocks/>
          </p:cNvCxnSpPr>
          <p:nvPr/>
        </p:nvCxnSpPr>
        <p:spPr>
          <a:xfrm>
            <a:off x="528328" y="1770708"/>
            <a:ext cx="1307368" cy="938212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age 3.png">
            <a:extLst>
              <a:ext uri="{FF2B5EF4-FFF2-40B4-BE49-F238E27FC236}">
                <a16:creationId xmlns:a16="http://schemas.microsoft.com/office/drawing/2014/main" xmlns="" id="{846F3E0B-19A7-4FBE-BBBE-CB7FBCAC0B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" y="0"/>
            <a:ext cx="9129826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87624" y="188640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9B1614"/>
                </a:solidFill>
                <a:latin typeface="FFHand" pitchFamily="2" charset="-18"/>
              </a:rPr>
              <a:t>PAGE</a:t>
            </a:r>
          </a:p>
          <a:p>
            <a:pPr algn="ctr"/>
            <a:r>
              <a:rPr lang="fr-FR" sz="4400" dirty="0">
                <a:solidFill>
                  <a:srgbClr val="9B1614"/>
                </a:solidFill>
                <a:latin typeface="FFHand" pitchFamily="2" charset="-18"/>
              </a:rPr>
              <a:t>D’ACCUEIL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2054" y="2260695"/>
            <a:ext cx="6876256" cy="356732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0E79EC8-C769-4FAC-BCC5-B3A0BE636AE9}"/>
              </a:ext>
            </a:extLst>
          </p:cNvPr>
          <p:cNvSpPr txBox="1"/>
          <p:nvPr/>
        </p:nvSpPr>
        <p:spPr>
          <a:xfrm>
            <a:off x="5960939" y="1598705"/>
            <a:ext cx="30243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Vous trouvez ici les formulaires déjà créés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 flipH="1">
            <a:off x="5258371" y="2163518"/>
            <a:ext cx="1041821" cy="1836451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950197" y="2121925"/>
            <a:ext cx="522910" cy="1922433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0E79EC8-C769-4FAC-BCC5-B3A0BE636AE9}"/>
              </a:ext>
            </a:extLst>
          </p:cNvPr>
          <p:cNvSpPr txBox="1"/>
          <p:nvPr/>
        </p:nvSpPr>
        <p:spPr>
          <a:xfrm>
            <a:off x="323528" y="1626959"/>
            <a:ext cx="30243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Sélectionnez « nouveau formulaire »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>
            <a:off x="467544" y="1916832"/>
            <a:ext cx="1872208" cy="2304256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age 3.png">
            <a:extLst>
              <a:ext uri="{FF2B5EF4-FFF2-40B4-BE49-F238E27FC236}">
                <a16:creationId xmlns:a16="http://schemas.microsoft.com/office/drawing/2014/main" xmlns="" id="{091B09CE-C55C-45B8-9967-749C03538A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" y="0"/>
            <a:ext cx="9129826" cy="6858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51B340D-90A8-4EF1-B4C8-0FA17F45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7AC938-614C-4166-BDD4-CE2B53C6E50F}"/>
              </a:ext>
            </a:extLst>
          </p:cNvPr>
          <p:cNvSpPr txBox="1">
            <a:spLocks/>
          </p:cNvSpPr>
          <p:nvPr/>
        </p:nvSpPr>
        <p:spPr>
          <a:xfrm>
            <a:off x="531514" y="279419"/>
            <a:ext cx="7772400" cy="84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C00000"/>
                </a:solidFill>
                <a:latin typeface="FFHand" pitchFamily="2" charset="-18"/>
              </a:rPr>
              <a:t>ECRITURE DU FORMULAIRE</a:t>
            </a:r>
            <a:endParaRPr lang="fr-FR" sz="1600" dirty="0">
              <a:solidFill>
                <a:srgbClr val="C00000"/>
              </a:solidFill>
              <a:latin typeface="FFHand" pitchFamily="2" charset="-18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FB1BBF5A-9114-4403-BEC5-85E96070DE8A}"/>
              </a:ext>
            </a:extLst>
          </p:cNvPr>
          <p:cNvSpPr txBox="1"/>
          <p:nvPr/>
        </p:nvSpPr>
        <p:spPr>
          <a:xfrm>
            <a:off x="2950162" y="1492042"/>
            <a:ext cx="387507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Donnez un titre à votre formulaire et si vous le souhaitez rajoutez un texte dessous.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76872"/>
            <a:ext cx="7056784" cy="284707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 flipH="1">
            <a:off x="2195736" y="2060848"/>
            <a:ext cx="754426" cy="1512168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B1BBF5A-9114-4403-BEC5-85E96070DE8A}"/>
              </a:ext>
            </a:extLst>
          </p:cNvPr>
          <p:cNvSpPr txBox="1"/>
          <p:nvPr/>
        </p:nvSpPr>
        <p:spPr>
          <a:xfrm>
            <a:off x="5004048" y="5229200"/>
            <a:ext cx="348001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Vous pouvez rajouter une image en cliquant ici.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 flipV="1">
            <a:off x="6300192" y="3861048"/>
            <a:ext cx="1512168" cy="1368152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FB1BBF5A-9114-4403-BEC5-85E96070DE8A}"/>
              </a:ext>
            </a:extLst>
          </p:cNvPr>
          <p:cNvSpPr txBox="1"/>
          <p:nvPr/>
        </p:nvSpPr>
        <p:spPr>
          <a:xfrm>
            <a:off x="179512" y="5403497"/>
            <a:ext cx="348001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Pour ajouter une question, cliquez sur « ajouter »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 flipH="1" flipV="1">
            <a:off x="2649584" y="5013177"/>
            <a:ext cx="554264" cy="504055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431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age 3.png">
            <a:extLst>
              <a:ext uri="{FF2B5EF4-FFF2-40B4-BE49-F238E27FC236}">
                <a16:creationId xmlns:a16="http://schemas.microsoft.com/office/drawing/2014/main" xmlns="" id="{3D5121BB-100C-4ACF-8CB0-99430A8E12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4" y="-4346"/>
            <a:ext cx="9129826" cy="6858000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2E26D1F3-FF20-4436-B160-F12509B2E440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40768"/>
            <a:ext cx="7303021" cy="425577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B1BBF5A-9114-4403-BEC5-85E96070DE8A}"/>
              </a:ext>
            </a:extLst>
          </p:cNvPr>
          <p:cNvSpPr txBox="1"/>
          <p:nvPr/>
        </p:nvSpPr>
        <p:spPr>
          <a:xfrm>
            <a:off x="7008503" y="4824734"/>
            <a:ext cx="140033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4 possibilités  :</a:t>
            </a:r>
          </a:p>
          <a:p>
            <a:pPr>
              <a:buFontTx/>
              <a:buChar char="-"/>
            </a:pPr>
            <a:r>
              <a:rPr lang="fr-FR" sz="1400" b="1" dirty="0">
                <a:latin typeface="Parka Regular" pitchFamily="50" charset="0"/>
              </a:rPr>
              <a:t> Choix</a:t>
            </a:r>
          </a:p>
          <a:p>
            <a:pPr>
              <a:buFontTx/>
              <a:buChar char="-"/>
            </a:pPr>
            <a:r>
              <a:rPr lang="fr-FR" sz="1400" b="1" dirty="0">
                <a:latin typeface="Parka Regular" pitchFamily="50" charset="0"/>
              </a:rPr>
              <a:t> Texte</a:t>
            </a:r>
          </a:p>
          <a:p>
            <a:pPr>
              <a:buFontTx/>
              <a:buChar char="-"/>
            </a:pPr>
            <a:r>
              <a:rPr lang="fr-FR" sz="1400" b="1" dirty="0">
                <a:latin typeface="Parka Regular" pitchFamily="50" charset="0"/>
              </a:rPr>
              <a:t> Evaluation</a:t>
            </a:r>
          </a:p>
          <a:p>
            <a:pPr>
              <a:buFontTx/>
              <a:buChar char="-"/>
            </a:pPr>
            <a:r>
              <a:rPr lang="fr-FR" sz="1400" b="1" dirty="0">
                <a:latin typeface="Parka Regular" pitchFamily="50" charset="0"/>
              </a:rPr>
              <a:t> Date</a:t>
            </a:r>
          </a:p>
          <a:p>
            <a:endParaRPr lang="fr-FR" sz="1400" b="1" dirty="0">
              <a:latin typeface="Parka Regular" pitchFamily="50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866400CB-3C76-4498-B566-F3550D0C6664}"/>
              </a:ext>
            </a:extLst>
          </p:cNvPr>
          <p:cNvSpPr txBox="1">
            <a:spLocks/>
          </p:cNvSpPr>
          <p:nvPr/>
        </p:nvSpPr>
        <p:spPr>
          <a:xfrm>
            <a:off x="531514" y="279419"/>
            <a:ext cx="7772400" cy="84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C00000"/>
                </a:solidFill>
                <a:latin typeface="FFHand" pitchFamily="2" charset="-18"/>
              </a:rPr>
              <a:t>LES TYPES DE QUESTION</a:t>
            </a:r>
            <a:endParaRPr lang="fr-FR" sz="1600" dirty="0">
              <a:solidFill>
                <a:srgbClr val="1A3E71"/>
              </a:solidFill>
              <a:latin typeface="FFHand" pitchFamily="2" charset="-18"/>
              <a:ea typeface="+mn-ea"/>
              <a:cs typeface="+mn-cs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6EE7BD58-2E71-4E1D-9BCD-AB6AA2467407}"/>
              </a:ext>
            </a:extLst>
          </p:cNvPr>
          <p:cNvCxnSpPr>
            <a:cxnSpLocks/>
          </p:cNvCxnSpPr>
          <p:nvPr/>
        </p:nvCxnSpPr>
        <p:spPr>
          <a:xfrm flipH="1" flipV="1">
            <a:off x="4139952" y="5373216"/>
            <a:ext cx="2868551" cy="756895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page 3.png">
            <a:extLst>
              <a:ext uri="{FF2B5EF4-FFF2-40B4-BE49-F238E27FC236}">
                <a16:creationId xmlns:a16="http://schemas.microsoft.com/office/drawing/2014/main" xmlns="" id="{C8D1A525-72A3-483C-B0D5-923D59DBA0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" y="0"/>
            <a:ext cx="9129826" cy="685800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491165" y="1873399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575496" y="2780928"/>
            <a:ext cx="7200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70E79EC8-C769-4FAC-BCC5-B3A0BE636AE9}"/>
              </a:ext>
            </a:extLst>
          </p:cNvPr>
          <p:cNvSpPr txBox="1"/>
          <p:nvPr/>
        </p:nvSpPr>
        <p:spPr>
          <a:xfrm>
            <a:off x="334110" y="3225751"/>
            <a:ext cx="236568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Il s’agit d’une réponse libre.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70E79EC8-C769-4FAC-BCC5-B3A0BE636AE9}"/>
              </a:ext>
            </a:extLst>
          </p:cNvPr>
          <p:cNvSpPr txBox="1"/>
          <p:nvPr/>
        </p:nvSpPr>
        <p:spPr>
          <a:xfrm>
            <a:off x="3276556" y="3216458"/>
            <a:ext cx="273560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Elle peut être courte ou longue. Il suffit de cliquez sur le curseur.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70E79EC8-C769-4FAC-BCC5-B3A0BE636AE9}"/>
              </a:ext>
            </a:extLst>
          </p:cNvPr>
          <p:cNvSpPr txBox="1"/>
          <p:nvPr/>
        </p:nvSpPr>
        <p:spPr>
          <a:xfrm>
            <a:off x="5498326" y="4486037"/>
            <a:ext cx="267407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Elle peut être obligatoire ou pas.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1690" y="5167253"/>
            <a:ext cx="3419475" cy="5048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70E79EC8-C769-4FAC-BCC5-B3A0BE636AE9}"/>
              </a:ext>
            </a:extLst>
          </p:cNvPr>
          <p:cNvSpPr txBox="1"/>
          <p:nvPr/>
        </p:nvSpPr>
        <p:spPr>
          <a:xfrm>
            <a:off x="251520" y="4725144"/>
            <a:ext cx="295232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Ici, la réponse doit être longue et elle est obligatoire.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642" y="1421516"/>
            <a:ext cx="7419975" cy="136815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7" name="Titre 1">
            <a:extLst>
              <a:ext uri="{FF2B5EF4-FFF2-40B4-BE49-F238E27FC236}">
                <a16:creationId xmlns:a16="http://schemas.microsoft.com/office/drawing/2014/main" xmlns="" id="{477AC938-614C-4166-BDD4-CE2B53C6E50F}"/>
              </a:ext>
            </a:extLst>
          </p:cNvPr>
          <p:cNvSpPr txBox="1">
            <a:spLocks/>
          </p:cNvSpPr>
          <p:nvPr/>
        </p:nvSpPr>
        <p:spPr>
          <a:xfrm>
            <a:off x="531514" y="279419"/>
            <a:ext cx="7772400" cy="84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C00000"/>
                </a:solidFill>
                <a:latin typeface="FFHand" pitchFamily="2" charset="-18"/>
              </a:rPr>
              <a:t>Réponse « texte »</a:t>
            </a:r>
            <a:endParaRPr lang="fr-FR" sz="2400" dirty="0">
              <a:solidFill>
                <a:srgbClr val="C00000"/>
              </a:solidFill>
              <a:latin typeface="FFHand" pitchFamily="2" charset="-18"/>
              <a:ea typeface="+mn-ea"/>
              <a:cs typeface="+mn-cs"/>
            </a:endParaRP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 flipV="1">
            <a:off x="1240203" y="2376291"/>
            <a:ext cx="360040" cy="648072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 flipH="1" flipV="1">
            <a:off x="6874753" y="2957835"/>
            <a:ext cx="504056" cy="1512168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>
            <a:off x="3059832" y="5085184"/>
            <a:ext cx="1872208" cy="216024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3A3D588-E788-4846-B965-FCE9B68E9973}"/>
              </a:ext>
            </a:extLst>
          </p:cNvPr>
          <p:cNvSpPr txBox="1"/>
          <p:nvPr/>
        </p:nvSpPr>
        <p:spPr>
          <a:xfrm>
            <a:off x="7263605" y="3037214"/>
            <a:ext cx="1628875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Parka Regular" pitchFamily="50" charset="0"/>
              </a:rPr>
              <a:t>Vous pouvez rajouter une image  en cliquant ici.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3A256B20-153E-4A20-AA58-CCC575054EA4}"/>
              </a:ext>
            </a:extLst>
          </p:cNvPr>
          <p:cNvCxnSpPr>
            <a:cxnSpLocks/>
          </p:cNvCxnSpPr>
          <p:nvPr/>
        </p:nvCxnSpPr>
        <p:spPr>
          <a:xfrm flipH="1" flipV="1">
            <a:off x="7812361" y="2017416"/>
            <a:ext cx="491553" cy="1006947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xmlns="" id="{8923CC71-3213-4BD5-B266-542CE0FEB66D}"/>
              </a:ext>
            </a:extLst>
          </p:cNvPr>
          <p:cNvCxnSpPr>
            <a:cxnSpLocks/>
          </p:cNvCxnSpPr>
          <p:nvPr/>
        </p:nvCxnSpPr>
        <p:spPr>
          <a:xfrm flipV="1">
            <a:off x="4165686" y="2836927"/>
            <a:ext cx="504056" cy="432048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age 3.png">
            <a:extLst>
              <a:ext uri="{FF2B5EF4-FFF2-40B4-BE49-F238E27FC236}">
                <a16:creationId xmlns:a16="http://schemas.microsoft.com/office/drawing/2014/main" xmlns="" id="{3BB950CC-972A-4B12-8201-FD75E0DFA6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" y="0"/>
            <a:ext cx="9129826" cy="685800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2188" y="1631867"/>
            <a:ext cx="7094612" cy="409568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BA06BC8-9F56-48C2-9D33-DD3025951724}"/>
              </a:ext>
            </a:extLst>
          </p:cNvPr>
          <p:cNvSpPr txBox="1"/>
          <p:nvPr/>
        </p:nvSpPr>
        <p:spPr>
          <a:xfrm>
            <a:off x="323528" y="1052736"/>
            <a:ext cx="56166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anose="02000503040000020004" pitchFamily="50" charset="0"/>
              </a:rPr>
              <a:t>Saisissez les choix que vous souhaitez. Vous pouvez mettre une case « autre » qui sera une réponse libre.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0B1ABE13-727A-4359-B627-4B146DFB55CC}"/>
              </a:ext>
            </a:extLst>
          </p:cNvPr>
          <p:cNvSpPr txBox="1"/>
          <p:nvPr/>
        </p:nvSpPr>
        <p:spPr>
          <a:xfrm>
            <a:off x="5652120" y="3284984"/>
            <a:ext cx="277132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anose="02000503040000020004" pitchFamily="50" charset="0"/>
              </a:rPr>
              <a:t>2 possibilités : une seule réponse possible ou plusieurs réponses possibles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477AC938-614C-4166-BDD4-CE2B53C6E50F}"/>
              </a:ext>
            </a:extLst>
          </p:cNvPr>
          <p:cNvSpPr txBox="1">
            <a:spLocks/>
          </p:cNvSpPr>
          <p:nvPr/>
        </p:nvSpPr>
        <p:spPr>
          <a:xfrm>
            <a:off x="531514" y="279419"/>
            <a:ext cx="7772400" cy="84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C00000"/>
                </a:solidFill>
                <a:latin typeface="FFHand" pitchFamily="2" charset="-18"/>
              </a:rPr>
              <a:t>Réponse « choix »</a:t>
            </a:r>
            <a:endParaRPr lang="fr-FR" sz="2400" dirty="0">
              <a:solidFill>
                <a:srgbClr val="1A3E71"/>
              </a:solidFill>
              <a:latin typeface="FFHand" pitchFamily="2" charset="-18"/>
              <a:ea typeface="+mn-ea"/>
              <a:cs typeface="+mn-cs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9AABAF7F-4492-4484-9A09-F61604BEF4D3}"/>
              </a:ext>
            </a:extLst>
          </p:cNvPr>
          <p:cNvCxnSpPr>
            <a:cxnSpLocks/>
          </p:cNvCxnSpPr>
          <p:nvPr/>
        </p:nvCxnSpPr>
        <p:spPr>
          <a:xfrm>
            <a:off x="971600" y="1700808"/>
            <a:ext cx="1152128" cy="2736304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169B60A9-46F8-49F3-8F57-D2D4E9824DD8}"/>
              </a:ext>
            </a:extLst>
          </p:cNvPr>
          <p:cNvCxnSpPr>
            <a:cxnSpLocks/>
          </p:cNvCxnSpPr>
          <p:nvPr/>
        </p:nvCxnSpPr>
        <p:spPr>
          <a:xfrm flipH="1">
            <a:off x="5313092" y="4115981"/>
            <a:ext cx="339029" cy="1297601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age 3.png">
            <a:extLst>
              <a:ext uri="{FF2B5EF4-FFF2-40B4-BE49-F238E27FC236}">
                <a16:creationId xmlns:a16="http://schemas.microsoft.com/office/drawing/2014/main" xmlns="" id="{9A03B945-0A4F-49B2-BEC9-931447B4F8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9129826" cy="68580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BA06BC8-9F56-48C2-9D33-DD3025951724}"/>
              </a:ext>
            </a:extLst>
          </p:cNvPr>
          <p:cNvSpPr txBox="1"/>
          <p:nvPr/>
        </p:nvSpPr>
        <p:spPr>
          <a:xfrm>
            <a:off x="323528" y="1052736"/>
            <a:ext cx="229175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anose="02000503040000020004" pitchFamily="50" charset="0"/>
              </a:rPr>
              <a:t>Les réponses multiples apparaissent en carré.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0B1ABE13-727A-4359-B627-4B146DFB55CC}"/>
              </a:ext>
            </a:extLst>
          </p:cNvPr>
          <p:cNvSpPr txBox="1"/>
          <p:nvPr/>
        </p:nvSpPr>
        <p:spPr>
          <a:xfrm>
            <a:off x="395536" y="5229200"/>
            <a:ext cx="277132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anose="02000503040000020004" pitchFamily="50" charset="0"/>
              </a:rPr>
              <a:t>La réponse unique apparaît en rond. 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477AC938-614C-4166-BDD4-CE2B53C6E50F}"/>
              </a:ext>
            </a:extLst>
          </p:cNvPr>
          <p:cNvSpPr txBox="1">
            <a:spLocks/>
          </p:cNvSpPr>
          <p:nvPr/>
        </p:nvSpPr>
        <p:spPr>
          <a:xfrm>
            <a:off x="531514" y="279419"/>
            <a:ext cx="7772400" cy="84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C00000"/>
                </a:solidFill>
                <a:latin typeface="FFHand" pitchFamily="2" charset="-18"/>
              </a:rPr>
              <a:t>Réponse « choix »</a:t>
            </a:r>
            <a:endParaRPr lang="fr-FR" sz="2400" dirty="0">
              <a:solidFill>
                <a:srgbClr val="1A3E71"/>
              </a:solidFill>
              <a:latin typeface="FFHand" pitchFamily="2" charset="-18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052736"/>
            <a:ext cx="5688632" cy="417085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xmlns="" id="{477AC938-614C-4166-BDD4-CE2B53C6E50F}"/>
              </a:ext>
            </a:extLst>
          </p:cNvPr>
          <p:cNvSpPr txBox="1">
            <a:spLocks/>
          </p:cNvSpPr>
          <p:nvPr/>
        </p:nvSpPr>
        <p:spPr>
          <a:xfrm>
            <a:off x="293404" y="2798005"/>
            <a:ext cx="2618229" cy="1130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FFHand" pitchFamily="2" charset="-18"/>
              </a:rPr>
              <a:t>Contrôle</a:t>
            </a:r>
          </a:p>
          <a:p>
            <a:r>
              <a:rPr lang="fr-FR" sz="3600" b="1" dirty="0">
                <a:latin typeface="FFHand" pitchFamily="2" charset="-18"/>
              </a:rPr>
              <a:t>facilité !</a:t>
            </a:r>
            <a:endParaRPr lang="fr-FR" sz="2800" dirty="0">
              <a:latin typeface="FFHand" pitchFamily="2" charset="-18"/>
              <a:ea typeface="+mn-ea"/>
              <a:cs typeface="+mn-cs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BC8C60CD-D28C-4EA3-95A1-F7D7B60F4001}"/>
              </a:ext>
            </a:extLst>
          </p:cNvPr>
          <p:cNvCxnSpPr>
            <a:cxnSpLocks/>
          </p:cNvCxnSpPr>
          <p:nvPr/>
        </p:nvCxnSpPr>
        <p:spPr>
          <a:xfrm>
            <a:off x="2411760" y="1916832"/>
            <a:ext cx="864096" cy="792088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D0A49853-2CC3-444B-9457-38B5EE1D393B}"/>
              </a:ext>
            </a:extLst>
          </p:cNvPr>
          <p:cNvCxnSpPr>
            <a:cxnSpLocks/>
          </p:cNvCxnSpPr>
          <p:nvPr/>
        </p:nvCxnSpPr>
        <p:spPr>
          <a:xfrm flipV="1">
            <a:off x="2411760" y="4830354"/>
            <a:ext cx="936104" cy="393241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ge 3.png">
            <a:extLst>
              <a:ext uri="{FF2B5EF4-FFF2-40B4-BE49-F238E27FC236}">
                <a16:creationId xmlns:a16="http://schemas.microsoft.com/office/drawing/2014/main" xmlns="" id="{2C959B77-0E11-4A8C-AA8A-41D17D4A30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" y="0"/>
            <a:ext cx="9129826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1F3-FF20-4436-B160-F12509B2E44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DE7F4A1-7926-47BF-8B74-657AA9C2B5DB}"/>
              </a:ext>
            </a:extLst>
          </p:cNvPr>
          <p:cNvSpPr txBox="1"/>
          <p:nvPr/>
        </p:nvSpPr>
        <p:spPr>
          <a:xfrm>
            <a:off x="2339752" y="1268760"/>
            <a:ext cx="3816424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arka Regular" panose="02000503040000020004" pitchFamily="50" charset="0"/>
              </a:rPr>
              <a:t>Choix entre nombre et étoile.</a:t>
            </a:r>
          </a:p>
          <a:p>
            <a:r>
              <a:rPr lang="fr-FR" sz="1600" b="1" dirty="0">
                <a:latin typeface="Parka Regular" panose="02000503040000020004" pitchFamily="50" charset="0"/>
              </a:rPr>
              <a:t>Vous pouvez choisir facilement l’échelle de satisfaction. (combien d’étoiles et chiffres de 1 à 9 …)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xmlns="" id="{477AC938-614C-4166-BDD4-CE2B53C6E50F}"/>
              </a:ext>
            </a:extLst>
          </p:cNvPr>
          <p:cNvSpPr txBox="1">
            <a:spLocks/>
          </p:cNvSpPr>
          <p:nvPr/>
        </p:nvSpPr>
        <p:spPr>
          <a:xfrm>
            <a:off x="531514" y="279419"/>
            <a:ext cx="7772400" cy="84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C00000"/>
                </a:solidFill>
                <a:latin typeface="FFHand" pitchFamily="2" charset="-18"/>
              </a:rPr>
              <a:t>Réponse « évaluation »</a:t>
            </a:r>
            <a:endParaRPr lang="fr-FR" sz="2400" dirty="0">
              <a:solidFill>
                <a:srgbClr val="1A3E71"/>
              </a:solidFill>
              <a:latin typeface="FFHand" pitchFamily="2" charset="-18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64904"/>
            <a:ext cx="7562850" cy="27622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1A06BA17-161D-4DAD-B7E9-C10097541A9A}"/>
              </a:ext>
            </a:extLst>
          </p:cNvPr>
          <p:cNvCxnSpPr>
            <a:cxnSpLocks/>
          </p:cNvCxnSpPr>
          <p:nvPr/>
        </p:nvCxnSpPr>
        <p:spPr>
          <a:xfrm>
            <a:off x="4139952" y="2307344"/>
            <a:ext cx="792088" cy="1287984"/>
          </a:xfrm>
          <a:prstGeom prst="straightConnector1">
            <a:avLst/>
          </a:prstGeom>
          <a:ln>
            <a:solidFill>
              <a:srgbClr val="C5362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10482</TotalTime>
  <Words>564</Words>
  <Application>Microsoft Office PowerPoint</Application>
  <PresentationFormat>Affichage à l'écran (4:3)</PresentationFormat>
  <Paragraphs>122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Corinne</dc:creator>
  <cp:lastModifiedBy>Corinne</cp:lastModifiedBy>
  <cp:revision>314</cp:revision>
  <dcterms:created xsi:type="dcterms:W3CDTF">2020-02-05T11:03:36Z</dcterms:created>
  <dcterms:modified xsi:type="dcterms:W3CDTF">2021-06-08T13:35:29Z</dcterms:modified>
</cp:coreProperties>
</file>